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1" r:id="rId2"/>
    <p:sldMasterId id="2147483656" r:id="rId3"/>
    <p:sldMasterId id="2147483659" r:id="rId4"/>
    <p:sldMasterId id="2147483668" r:id="rId5"/>
    <p:sldMasterId id="2147483662" r:id="rId6"/>
    <p:sldMasterId id="2147483674" r:id="rId7"/>
    <p:sldMasterId id="2147483905" r:id="rId8"/>
    <p:sldMasterId id="2147483909" r:id="rId9"/>
    <p:sldMasterId id="2147483901" r:id="rId10"/>
    <p:sldMasterId id="2147483947" r:id="rId11"/>
  </p:sldMasterIdLst>
  <p:notesMasterIdLst>
    <p:notesMasterId r:id="rId34"/>
  </p:notesMasterIdLst>
  <p:sldIdLst>
    <p:sldId id="1885" r:id="rId12"/>
    <p:sldId id="1899" r:id="rId13"/>
    <p:sldId id="1911" r:id="rId14"/>
    <p:sldId id="1881" r:id="rId15"/>
    <p:sldId id="1908" r:id="rId16"/>
    <p:sldId id="1909" r:id="rId17"/>
    <p:sldId id="1891" r:id="rId18"/>
    <p:sldId id="1910" r:id="rId19"/>
    <p:sldId id="1978" r:id="rId20"/>
    <p:sldId id="1976" r:id="rId21"/>
    <p:sldId id="1879" r:id="rId22"/>
    <p:sldId id="1982" r:id="rId23"/>
    <p:sldId id="1983" r:id="rId24"/>
    <p:sldId id="1900" r:id="rId25"/>
    <p:sldId id="1980" r:id="rId26"/>
    <p:sldId id="1906" r:id="rId27"/>
    <p:sldId id="1895" r:id="rId28"/>
    <p:sldId id="1981" r:id="rId29"/>
    <p:sldId id="1902" r:id="rId30"/>
    <p:sldId id="1893" r:id="rId31"/>
    <p:sldId id="1901" r:id="rId32"/>
    <p:sldId id="427" r:id="rId33"/>
  </p:sldIdLst>
  <p:sldSz cx="12192000" cy="6858000"/>
  <p:notesSz cx="6794500" cy="9931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thia Azevedo" initials="CA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BBB5"/>
    <a:srgbClr val="006EB9"/>
    <a:srgbClr val="65B32E"/>
    <a:srgbClr val="749CB6"/>
    <a:srgbClr val="289686"/>
    <a:srgbClr val="004389"/>
    <a:srgbClr val="008B3A"/>
    <a:srgbClr val="63B32E"/>
    <a:srgbClr val="498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86738" autoAdjust="0"/>
  </p:normalViewPr>
  <p:slideViewPr>
    <p:cSldViewPr snapToGrid="0">
      <p:cViewPr varScale="1">
        <p:scale>
          <a:sx n="97" d="100"/>
          <a:sy n="97" d="100"/>
        </p:scale>
        <p:origin x="1696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CCBA-CCB5-40DE-BC87-1D66192E689C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94676-A119-4ECE-A8BD-F881D787D3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23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nova institucionalidade,</a:t>
            </a:r>
            <a:r>
              <a:rPr lang="pt-BR" baseline="0" dirty="0"/>
              <a:t> baseada em maior descentralização do poder pode valer a pena.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3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3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17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25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1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68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7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19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4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51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55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2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6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19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40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6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75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36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01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72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170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9500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7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99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581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25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1" descr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227"/>
            <a:ext cx="12217402" cy="6843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tângulo 4"/>
          <p:cNvSpPr/>
          <p:nvPr/>
        </p:nvSpPr>
        <p:spPr>
          <a:xfrm>
            <a:off x="0" y="2095"/>
            <a:ext cx="12217400" cy="6860025"/>
          </a:xfrm>
          <a:prstGeom prst="rect">
            <a:avLst/>
          </a:prstGeom>
          <a:solidFill>
            <a:srgbClr val="AFABAB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lide Number"/>
          <p:cNvSpPr>
            <a:spLocks noGrp="1"/>
          </p:cNvSpPr>
          <p:nvPr>
            <p:ph type="sldNum" sz="quarter" idx="2"/>
          </p:nvPr>
        </p:nvSpPr>
        <p:spPr>
          <a:xfrm>
            <a:off x="10488489" y="6300028"/>
            <a:ext cx="1259738" cy="369332"/>
          </a:xfrm>
          <a:prstGeom prst="rect">
            <a:avLst/>
          </a:prstGeom>
          <a:solidFill>
            <a:srgbClr val="65B32E"/>
          </a:solidFill>
          <a:ln w="12700">
            <a:miter lim="400000"/>
          </a:ln>
        </p:spPr>
        <p:txBody>
          <a:bodyPr wrap="square" lIns="45719" rIns="45719" anchor="t">
            <a:spAutoFit/>
          </a:bodyPr>
          <a:lstStyle>
            <a:lvl1pPr>
              <a:defRPr lang="pt-BR" sz="1800" smtClean="0">
                <a:solidFill>
                  <a:srgbClr val="FFFFFF"/>
                </a:solidFill>
              </a:defRPr>
            </a:lvl1pPr>
          </a:lstStyle>
          <a:p>
            <a:pPr algn="ctr"/>
            <a:fld id="{86CB4B4D-7CA3-9044-876B-883B54F8677D}" type="slidenum">
              <a:rPr lang="pt-BR" smtClean="0"/>
              <a:pPr algn="ctr"/>
              <a:t>‹#›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404664"/>
            <a:ext cx="1259738" cy="2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65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4636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033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21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37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436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24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12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510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49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8077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20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750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2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8633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88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82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jp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jpeg"/><Relationship Id="rId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jpeg"/><Relationship Id="rId5" Type="http://schemas.openxmlformats.org/officeDocument/2006/relationships/image" Target="../media/image9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675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7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8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rgbClr val="AFAB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1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prstClr val="white"/>
                </a:solidFill>
              </a:rPr>
              <a:pPr algn="ctr"/>
              <a:t>‹#›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9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6347"/>
            <a:ext cx="1804416" cy="725424"/>
          </a:xfrm>
          <a:prstGeom prst="rect">
            <a:avLst/>
          </a:prstGeom>
        </p:spPr>
      </p:pic>
      <p:sp>
        <p:nvSpPr>
          <p:cNvPr id="17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65B22E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8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5424"/>
          </a:xfrm>
          <a:prstGeom prst="rect">
            <a:avLst/>
          </a:prstGeom>
        </p:spPr>
      </p:pic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5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96" r:id="rId2"/>
    <p:sldLayoutId id="21474838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43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7748"/>
            <a:ext cx="1804416" cy="7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8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56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4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8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900" r:id="rId3"/>
    <p:sldLayoutId id="21474839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5" y="5782"/>
            <a:ext cx="12198096" cy="6863144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8466" y="0"/>
            <a:ext cx="12206687" cy="6874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3209"/>
            <a:ext cx="12207241" cy="6868289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119209" y="1"/>
            <a:ext cx="12206687" cy="687470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emix.ethereum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7200000" cy="6858000"/>
          </a:xfrm>
          <a:prstGeom prst="rect">
            <a:avLst/>
          </a:prstGeom>
          <a:solidFill>
            <a:srgbClr val="004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68313" y="3178938"/>
            <a:ext cx="5151437" cy="93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50000"/>
              </a:spcAft>
            </a:pPr>
            <a:r>
              <a:rPr lang="pt-BR" altLang="pt-BR" sz="2800" b="1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</a:t>
            </a:r>
            <a:r>
              <a:rPr lang="pt-BR" altLang="pt-BR" sz="28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Management Framework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47047" y="4161090"/>
            <a:ext cx="6453482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0000"/>
              </a:spcBef>
              <a:spcAft>
                <a:spcPct val="50000"/>
              </a:spcAft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April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9" y="517446"/>
            <a:ext cx="2004847" cy="807987"/>
          </a:xfrm>
          <a:prstGeom prst="rect">
            <a:avLst/>
          </a:prstGeom>
        </p:spPr>
      </p:pic>
      <p:pic>
        <p:nvPicPr>
          <p:cNvPr id="11" name="Picture 2" descr="D:\Users\ANFRA\AppData\Local\Temp\notes98BB19\montagem fotos_rev26-3-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20" y="-17603"/>
            <a:ext cx="5111566" cy="69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3"/>
          <p:cNvSpPr txBox="1">
            <a:spLocks/>
          </p:cNvSpPr>
          <p:nvPr/>
        </p:nvSpPr>
        <p:spPr>
          <a:xfrm>
            <a:off x="144967" y="6166885"/>
            <a:ext cx="6986538" cy="691118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 Ostensivo</a:t>
            </a:r>
            <a:b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</a:t>
            </a:r>
          </a:p>
        </p:txBody>
      </p:sp>
    </p:spTree>
    <p:extLst>
      <p:ext uri="{BB962C8B-B14F-4D97-AF65-F5344CB8AC3E}">
        <p14:creationId xmlns:p14="http://schemas.microsoft.com/office/powerpoint/2010/main" val="214437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">
            <a:extLst>
              <a:ext uri="{FF2B5EF4-FFF2-40B4-BE49-F238E27FC236}">
                <a16:creationId xmlns:a16="http://schemas.microsoft.com/office/drawing/2014/main" id="{D23041AF-FEF9-7945-ABDD-C4FF52A915E8}"/>
              </a:ext>
            </a:extLst>
          </p:cNvPr>
          <p:cNvSpPr/>
          <p:nvPr/>
        </p:nvSpPr>
        <p:spPr>
          <a:xfrm>
            <a:off x="2607168" y="1281606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r>
              <a:rPr lang="pt-BR" dirty="0"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689567" y="5198763"/>
            <a:ext cx="1198086" cy="113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8575" y="3402942"/>
            <a:ext cx="1282730" cy="2300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14422" y="2537093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             </a:t>
            </a:r>
            <a:r>
              <a:rPr lang="pt-BR" dirty="0" err="1">
                <a:latin typeface="Arial Narrow" panose="020B0606020202030204" pitchFamily="34" charset="0"/>
              </a:rPr>
              <a:t>Change</a:t>
            </a:r>
            <a:r>
              <a:rPr lang="pt-BR" dirty="0">
                <a:latin typeface="Arial Narrow" panose="020B0606020202030204" pitchFamily="34" charset="0"/>
              </a:rPr>
              <a:t> Management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64" y="2745654"/>
            <a:ext cx="1052673" cy="71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944862" y="2632886"/>
            <a:ext cx="1485899" cy="7429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011537" y="2694798"/>
            <a:ext cx="1514474" cy="742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097262" y="2785286"/>
            <a:ext cx="1523999" cy="876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PreUpgrader</a:t>
            </a:r>
            <a:r>
              <a:rPr lang="pt-BR" dirty="0">
                <a:latin typeface="Arial Narrow" panose="020B0606020202030204" pitchFamily="34" charset="0"/>
              </a:rPr>
              <a:t>, </a:t>
            </a:r>
            <a:r>
              <a:rPr lang="pt-BR" dirty="0" err="1">
                <a:latin typeface="Arial Narrow" panose="020B0606020202030204" pitchFamily="34" charset="0"/>
              </a:rPr>
              <a:t>UpgradeXX</a:t>
            </a:r>
            <a:endParaRPr lang="pt-BR" dirty="0">
              <a:latin typeface="Arial Narrow" panose="020B0606020202030204" pitchFamily="34" charset="0"/>
            </a:endParaRPr>
          </a:p>
          <a:p>
            <a:pPr algn="ctr"/>
            <a:r>
              <a:rPr lang="pt-BR" sz="1000" dirty="0" err="1">
                <a:latin typeface="Arial Narrow" panose="020B0606020202030204" pitchFamily="34" charset="0"/>
              </a:rPr>
              <a:t>extends</a:t>
            </a:r>
            <a:r>
              <a:rPr lang="pt-BR" sz="1000" dirty="0">
                <a:latin typeface="Arial Narrow" panose="020B0606020202030204" pitchFamily="34" charset="0"/>
              </a:rPr>
              <a:t> </a:t>
            </a:r>
            <a:r>
              <a:rPr lang="pt-BR" sz="1000" dirty="0" err="1">
                <a:latin typeface="Arial Narrow" panose="020B0606020202030204" pitchFamily="34" charset="0"/>
              </a:rPr>
              <a:t>Upgrader</a:t>
            </a:r>
            <a:endParaRPr lang="pt-BR" sz="1000" dirty="0">
              <a:latin typeface="Arial Narrow" panose="020B0606020202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41318" y="544303"/>
            <a:ext cx="649119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for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2603694" y="5668606"/>
            <a:ext cx="7459693" cy="780722"/>
            <a:chOff x="2461137" y="5264777"/>
            <a:chExt cx="7459693" cy="780722"/>
          </a:xfrm>
        </p:grpSpPr>
        <p:sp>
          <p:nvSpPr>
            <p:cNvPr id="2" name="Retângulo 1"/>
            <p:cNvSpPr/>
            <p:nvPr/>
          </p:nvSpPr>
          <p:spPr>
            <a:xfrm>
              <a:off x="2467209" y="5285296"/>
              <a:ext cx="7453621" cy="742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Storage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5264777"/>
              <a:ext cx="812312" cy="780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2603694" y="4856292"/>
            <a:ext cx="7459693" cy="764293"/>
            <a:chOff x="2461137" y="4366806"/>
            <a:chExt cx="7459693" cy="764293"/>
          </a:xfrm>
          <a:solidFill>
            <a:schemeClr val="accent2">
              <a:lumMod val="75000"/>
            </a:schemeClr>
          </a:solidFill>
        </p:grpSpPr>
        <p:sp>
          <p:nvSpPr>
            <p:cNvPr id="3" name="Retângulo 2"/>
            <p:cNvSpPr/>
            <p:nvPr/>
          </p:nvSpPr>
          <p:spPr>
            <a:xfrm>
              <a:off x="2467209" y="4370896"/>
              <a:ext cx="7453621" cy="74295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Mappings</a:t>
              </a:r>
              <a:endParaRPr lang="pt-BR" sz="2800" dirty="0">
                <a:latin typeface="Arial Narrow" panose="020B0606020202030204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4366806"/>
              <a:ext cx="812312" cy="7642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upo 23"/>
          <p:cNvGrpSpPr/>
          <p:nvPr/>
        </p:nvGrpSpPr>
        <p:grpSpPr>
          <a:xfrm>
            <a:off x="1412225" y="3722279"/>
            <a:ext cx="1022400" cy="1325223"/>
            <a:chOff x="1317860" y="3013650"/>
            <a:chExt cx="1022400" cy="1325223"/>
          </a:xfrm>
        </p:grpSpPr>
        <p:sp>
          <p:nvSpPr>
            <p:cNvPr id="6" name="Retângulo 5"/>
            <p:cNvSpPr/>
            <p:nvPr/>
          </p:nvSpPr>
          <p:spPr>
            <a:xfrm>
              <a:off x="1325060" y="3843574"/>
              <a:ext cx="1008000" cy="49529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Resolver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60" y="3013650"/>
              <a:ext cx="1022400" cy="100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upo 20"/>
          <p:cNvGrpSpPr/>
          <p:nvPr/>
        </p:nvGrpSpPr>
        <p:grpSpPr>
          <a:xfrm>
            <a:off x="2609766" y="3818611"/>
            <a:ext cx="7453621" cy="946118"/>
            <a:chOff x="2467209" y="3288462"/>
            <a:chExt cx="7453621" cy="946118"/>
          </a:xfrm>
          <a:solidFill>
            <a:schemeClr val="accent2">
              <a:lumMod val="75000"/>
            </a:schemeClr>
          </a:solidFill>
        </p:grpSpPr>
        <p:sp>
          <p:nvSpPr>
            <p:cNvPr id="4" name="Retângulo 3"/>
            <p:cNvSpPr/>
            <p:nvPr/>
          </p:nvSpPr>
          <p:spPr>
            <a:xfrm>
              <a:off x="2471865" y="3288462"/>
              <a:ext cx="7448965" cy="928058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Business </a:t>
              </a:r>
              <a:r>
                <a:rPr lang="pt-BR" dirty="0" err="1">
                  <a:latin typeface="Arial Narrow" panose="020B0606020202030204" pitchFamily="34" charset="0"/>
                </a:rPr>
                <a:t>Rules</a:t>
              </a:r>
              <a:r>
                <a:rPr lang="pt-BR" dirty="0">
                  <a:latin typeface="Arial Narrow" panose="020B0606020202030204" pitchFamily="34" charset="0"/>
                </a:rPr>
                <a:t> </a:t>
              </a:r>
              <a:r>
                <a:rPr lang="pt-BR" dirty="0" err="1">
                  <a:latin typeface="Arial Narrow" panose="020B0606020202030204" pitchFamily="34" charset="0"/>
                </a:rPr>
                <a:t>Contract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09" y="3288462"/>
              <a:ext cx="777431" cy="9461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tângulo 38"/>
          <p:cNvSpPr/>
          <p:nvPr/>
        </p:nvSpPr>
        <p:spPr>
          <a:xfrm>
            <a:off x="8946781" y="1953595"/>
            <a:ext cx="1008000" cy="4952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Identity</a:t>
            </a:r>
            <a:endParaRPr lang="pt-BR" dirty="0">
              <a:latin typeface="Arial Narrow" panose="020B060602020203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6" y="1332728"/>
            <a:ext cx="725715" cy="76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5045" y="3767460"/>
            <a:ext cx="24293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USERS</a:t>
            </a:r>
          </a:p>
        </p:txBody>
      </p:sp>
      <p:sp>
        <p:nvSpPr>
          <p:cNvPr id="28" name="AutoShape 5" descr="Resultado de imagem para u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6" y="3546369"/>
            <a:ext cx="514817" cy="51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utoShape 9" descr="Resultado de imagem para celular carto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5" y="4160946"/>
            <a:ext cx="454794" cy="63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27" y="4900185"/>
            <a:ext cx="775630" cy="48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0751182" y="5605350"/>
            <a:ext cx="266281" cy="29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678268" y="5198763"/>
            <a:ext cx="92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err="1">
                <a:solidFill>
                  <a:schemeClr val="tx1">
                    <a:lumMod val="75000"/>
                  </a:schemeClr>
                </a:solidFill>
              </a:rPr>
              <a:t>Legend</a:t>
            </a:r>
            <a:r>
              <a:rPr lang="pt-BR" b="1" dirty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10993076" y="5554587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Generic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0772950" y="5986356"/>
            <a:ext cx="266281" cy="293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11014844" y="5935593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Custom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468883A1-F35A-3748-9CE6-9A16DFFC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4" y="1376095"/>
            <a:ext cx="1013727" cy="9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6">
            <a:extLst>
              <a:ext uri="{FF2B5EF4-FFF2-40B4-BE49-F238E27FC236}">
                <a16:creationId xmlns:a16="http://schemas.microsoft.com/office/drawing/2014/main" id="{4B464BE7-1C6D-3844-ABD5-5FF73235E34B}"/>
              </a:ext>
            </a:extLst>
          </p:cNvPr>
          <p:cNvSpPr/>
          <p:nvPr/>
        </p:nvSpPr>
        <p:spPr>
          <a:xfrm>
            <a:off x="3728212" y="13737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8" name="Retângulo 7">
            <a:extLst>
              <a:ext uri="{FF2B5EF4-FFF2-40B4-BE49-F238E27FC236}">
                <a16:creationId xmlns:a16="http://schemas.microsoft.com/office/drawing/2014/main" id="{DC0390DF-91FF-3B4F-A40D-A3A5D1E10C5C}"/>
              </a:ext>
            </a:extLst>
          </p:cNvPr>
          <p:cNvSpPr/>
          <p:nvPr/>
        </p:nvSpPr>
        <p:spPr>
          <a:xfrm>
            <a:off x="3794887" y="1435670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9" name="Retângulo 8">
            <a:extLst>
              <a:ext uri="{FF2B5EF4-FFF2-40B4-BE49-F238E27FC236}">
                <a16:creationId xmlns:a16="http://schemas.microsoft.com/office/drawing/2014/main" id="{BE3FA9D0-A984-A84E-8239-6233062726B5}"/>
              </a:ext>
            </a:extLst>
          </p:cNvPr>
          <p:cNvSpPr/>
          <p:nvPr/>
        </p:nvSpPr>
        <p:spPr>
          <a:xfrm>
            <a:off x="3880612" y="15261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 err="1">
                <a:latin typeface="Arial Narrow" panose="020B0606020202030204" pitchFamily="34" charset="0"/>
              </a:rPr>
              <a:t>Decision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438679-1D74-F84D-B670-E17B7D35CAC5}"/>
              </a:ext>
            </a:extLst>
          </p:cNvPr>
          <p:cNvSpPr/>
          <p:nvPr/>
        </p:nvSpPr>
        <p:spPr>
          <a:xfrm>
            <a:off x="48934" y="6490142"/>
            <a:ext cx="11912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ERC1504, ERC930, </a:t>
            </a:r>
            <a:r>
              <a:rPr lang="en-US" dirty="0" err="1"/>
              <a:t>OpenZeppelin</a:t>
            </a:r>
            <a:r>
              <a:rPr lang="en-US" dirty="0"/>
              <a:t>, </a:t>
            </a:r>
            <a:r>
              <a:rPr lang="en-US" dirty="0" err="1"/>
              <a:t>Consensys</a:t>
            </a:r>
            <a:r>
              <a:rPr lang="en-US" dirty="0"/>
              <a:t> Upgrade Best Practices, ITIL change management, the concept of DAO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417389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7386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165976"/>
            <a:ext cx="11239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Only</a:t>
            </a:r>
            <a:r>
              <a:rPr lang="pt-BR" b="1" dirty="0"/>
              <a:t>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Owner</a:t>
            </a:r>
            <a:r>
              <a:rPr lang="pt-BR" dirty="0"/>
              <a:t> – to </a:t>
            </a:r>
            <a:r>
              <a:rPr lang="pt-BR" dirty="0" err="1"/>
              <a:t>create</a:t>
            </a:r>
            <a:r>
              <a:rPr lang="pt-BR" dirty="0"/>
              <a:t> new </a:t>
            </a:r>
            <a:r>
              <a:rPr lang="pt-BR" dirty="0" err="1"/>
              <a:t>changes</a:t>
            </a:r>
            <a:r>
              <a:rPr lang="pt-BR" dirty="0"/>
              <a:t> in </a:t>
            </a:r>
            <a:r>
              <a:rPr lang="pt-BR" dirty="0" err="1"/>
              <a:t>Governance</a:t>
            </a:r>
            <a:r>
              <a:rPr lang="pt-BR" dirty="0"/>
              <a:t> and to </a:t>
            </a:r>
            <a:r>
              <a:rPr lang="pt-BR" dirty="0" err="1"/>
              <a:t>assign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Admin</a:t>
            </a:r>
            <a:r>
              <a:rPr lang="pt-BR" dirty="0"/>
              <a:t> – </a:t>
            </a:r>
            <a:r>
              <a:rPr lang="pt-BR" dirty="0" err="1"/>
              <a:t>to</a:t>
            </a:r>
            <a:r>
              <a:rPr lang="pt-BR" dirty="0"/>
              <a:t> execute </a:t>
            </a:r>
            <a:r>
              <a:rPr lang="pt-BR" dirty="0" err="1"/>
              <a:t>changes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approved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Resposible</a:t>
            </a:r>
            <a:r>
              <a:rPr lang="pt-BR" dirty="0"/>
              <a:t> for </a:t>
            </a:r>
            <a:r>
              <a:rPr lang="pt-BR" dirty="0" err="1"/>
              <a:t>Assigning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- </a:t>
            </a:r>
            <a:r>
              <a:rPr lang="pt-BR" dirty="0" err="1"/>
              <a:t>to</a:t>
            </a:r>
            <a:r>
              <a:rPr lang="pt-BR" dirty="0"/>
              <a:t> include </a:t>
            </a:r>
            <a:r>
              <a:rPr lang="pt-BR" dirty="0" err="1"/>
              <a:t>or</a:t>
            </a:r>
            <a:r>
              <a:rPr lang="pt-BR" dirty="0"/>
              <a:t> to remove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(future)</a:t>
            </a:r>
          </a:p>
          <a:p>
            <a:r>
              <a:rPr lang="pt-BR" dirty="0"/>
              <a:t>Obs.: </a:t>
            </a:r>
            <a:r>
              <a:rPr lang="pt-BR" dirty="0" err="1"/>
              <a:t>These</a:t>
            </a:r>
            <a:r>
              <a:rPr lang="pt-BR" dirty="0"/>
              <a:t> roles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assigned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multisig</a:t>
            </a:r>
            <a:r>
              <a:rPr lang="pt-BR" dirty="0"/>
              <a:t> wallet </a:t>
            </a:r>
            <a:r>
              <a:rPr lang="pt-BR" dirty="0" err="1"/>
              <a:t>to</a:t>
            </a:r>
            <a:r>
              <a:rPr lang="pt-BR" dirty="0"/>
              <a:t> improve </a:t>
            </a:r>
            <a:r>
              <a:rPr lang="pt-BR" dirty="0" err="1"/>
              <a:t>security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Role </a:t>
            </a:r>
            <a:r>
              <a:rPr lang="pt-BR" b="1" dirty="0" err="1"/>
              <a:t>or</a:t>
            </a:r>
            <a:r>
              <a:rPr lang="pt-BR" b="1" dirty="0"/>
              <a:t> </a:t>
            </a:r>
            <a:r>
              <a:rPr lang="pt-BR" b="1" dirty="0" err="1"/>
              <a:t>Address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Pauser</a:t>
            </a:r>
            <a:r>
              <a:rPr lang="pt-BR" dirty="0"/>
              <a:t> (</a:t>
            </a:r>
            <a:r>
              <a:rPr lang="pt-BR" dirty="0" err="1"/>
              <a:t>Upgrader</a:t>
            </a:r>
            <a:r>
              <a:rPr lang="pt-BR" dirty="0"/>
              <a:t> ou </a:t>
            </a:r>
            <a:r>
              <a:rPr lang="pt-BR" dirty="0" err="1"/>
              <a:t>Admin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 err="1"/>
              <a:t>Only</a:t>
            </a:r>
            <a:r>
              <a:rPr lang="pt-BR" b="1" dirty="0"/>
              <a:t> </a:t>
            </a:r>
            <a:r>
              <a:rPr lang="pt-BR" b="1" dirty="0" err="1"/>
              <a:t>Addresses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Handler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execute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during</a:t>
            </a:r>
            <a:r>
              <a:rPr lang="pt-BR" dirty="0"/>
              <a:t> normal </a:t>
            </a:r>
            <a:r>
              <a:rPr lang="pt-BR" dirty="0" err="1"/>
              <a:t>execution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Upgrader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implements</a:t>
            </a:r>
            <a:r>
              <a:rPr lang="pt-BR" dirty="0"/>
              <a:t> a script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steps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references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(pointer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contracts</a:t>
            </a:r>
            <a:r>
              <a:rPr lang="pt-BR" dirty="0"/>
              <a:t>),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data </a:t>
            </a:r>
            <a:r>
              <a:rPr lang="pt-BR" dirty="0" err="1"/>
              <a:t>stored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and to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5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1417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é possível fazer upgrade de atualização de código mantendo o mesmo arquivo fonte no meio da execução de um 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ou de testes automatizados porque não é possível alterar e compilar um arquivo no meio da execução do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instancia o framework, instancia o código de teste e realiza o primeiro upgrade para testes (um upgrade de dados 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apenas).</a:t>
            </a:r>
          </a:p>
        </p:txBody>
      </p:sp>
    </p:spTree>
    <p:extLst>
      <p:ext uri="{BB962C8B-B14F-4D97-AF65-F5344CB8AC3E}">
        <p14:creationId xmlns:p14="http://schemas.microsoft.com/office/powerpoint/2010/main" val="66116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5772" y="1210580"/>
            <a:ext cx="120462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Recomendação é fazer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usando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e depois testes manuais usando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Remix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000" dirty="0">
                <a:hlinkClick r:id="rId3"/>
              </a:rPr>
              <a:t>https://github.com/ethereum/remixd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truffle compile / truffle migrate –reset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acessar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mesmas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apontando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para localhost 9585.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Habilitar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“compile” e de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seguintes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indicar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que o environment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Injected Web3. No Remix,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concorde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conexão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você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verá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selecionada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Conectar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pasta de desenvolvimento local usando o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caminho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-absolute-pasta-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codigo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-framework-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governanca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--remix-ide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Habilitar componente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clique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localhost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Obs.: 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momento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só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novamente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recuperar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contratos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endereços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apresentados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truffle.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código-fonte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previamente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(para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conhecido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Remix)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selecionado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momento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Remix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upgraders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similar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upgrader1 no script de migrations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upgrader,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buscar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um hash no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etherscan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entre “”.</a:t>
            </a:r>
          </a:p>
        </p:txBody>
      </p:sp>
    </p:spTree>
    <p:extLst>
      <p:ext uri="{BB962C8B-B14F-4D97-AF65-F5344CB8AC3E}">
        <p14:creationId xmlns:p14="http://schemas.microsoft.com/office/powerpoint/2010/main" val="237057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8603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de Exemplo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A0CCB09C-F041-A44D-AF7E-9614D2A53EEF}"/>
              </a:ext>
            </a:extLst>
          </p:cNvPr>
          <p:cNvSpPr txBox="1"/>
          <p:nvPr/>
        </p:nvSpPr>
        <p:spPr>
          <a:xfrm>
            <a:off x="357739" y="1210580"/>
            <a:ext cx="114179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aplicação de exemplo é formada pelo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é o “Business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”, é uma classe que: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Possibilita que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se cadastrem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Retorna informações sobre cadastros previamente realizados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representa o mapeamento de um objeto de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para 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Embora uma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possua vários atributos, esse exemplo só usa o atributo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PreUpgrader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Upgrader1 é aplicado no próprio 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Upgrader2 e Upgrader3 podem ser utilizados como exemplo de upgrade de dados e de código, respectivamente.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desenvolvimento será sempre necessário subir o código inteiro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homologação (depois da primeira implantação), será necessário criar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passar pelo processo de mudança</a:t>
            </a:r>
          </a:p>
        </p:txBody>
      </p:sp>
    </p:spTree>
    <p:extLst>
      <p:ext uri="{BB962C8B-B14F-4D97-AF65-F5344CB8AC3E}">
        <p14:creationId xmlns:p14="http://schemas.microsoft.com/office/powerpoint/2010/main" val="403877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7246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pode passar objetos complexos entre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diferentes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Métodos de leitura não podem mudar estado, o que impede camada de mapeamento ser mais fluente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Tamanho máximo de um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158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12543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para criação de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8" y="1229630"/>
            <a:ext cx="11440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 referenciar 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Upgrader1 -&gt; </a:t>
            </a:r>
            <a:r>
              <a:rPr lang="pt-BR" dirty="0" err="1">
                <a:solidFill>
                  <a:srgbClr val="000000"/>
                </a:solidFill>
              </a:rPr>
              <a:t>PreUpgrader</a:t>
            </a:r>
            <a:r>
              <a:rPr lang="pt-BR" dirty="0">
                <a:solidFill>
                  <a:srgbClr val="000000"/>
                </a:solidFill>
              </a:rPr>
              <a:t>, Upgrader2 -&gt; Upgrader1 </a:t>
            </a:r>
            <a:r>
              <a:rPr lang="pt-BR" dirty="0" err="1">
                <a:solidFill>
                  <a:srgbClr val="000000"/>
                </a:solidFill>
              </a:rPr>
              <a:t>etc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herdar do contrato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changeManagementFramework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/core/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construtor, recebendo como argumento o endereço do último upgrade e todos os dados necessários para o upgrade. O código do construtor é executado antes da criação e aprovação da mudança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modificador </a:t>
            </a:r>
            <a:r>
              <a:rPr lang="pt-BR" dirty="0" err="1">
                <a:solidFill>
                  <a:srgbClr val="000000"/>
                </a:solidFill>
              </a:rPr>
              <a:t>onlyChangeManagement</a:t>
            </a: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método upgrade, que é executado durante execução da mudança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Ver boas práticas do método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próximo slide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métodos de acesso aos endereços dos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deployados</a:t>
            </a:r>
            <a:r>
              <a:rPr lang="pt-BR" dirty="0">
                <a:solidFill>
                  <a:srgbClr val="000000"/>
                </a:solidFill>
              </a:rPr>
              <a:t> do framework (</a:t>
            </a:r>
            <a:r>
              <a:rPr lang="pt-BR" dirty="0" err="1">
                <a:solidFill>
                  <a:srgbClr val="000000"/>
                </a:solidFill>
              </a:rPr>
              <a:t>changeManagement</a:t>
            </a:r>
            <a:r>
              <a:rPr lang="pt-BR" dirty="0">
                <a:solidFill>
                  <a:srgbClr val="000000"/>
                </a:solidFill>
              </a:rPr>
              <a:t>, resolver,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) e do exemplo (ex.: </a:t>
            </a:r>
            <a:r>
              <a:rPr lang="pt-BR" dirty="0" err="1">
                <a:solidFill>
                  <a:srgbClr val="000000"/>
                </a:solidFill>
              </a:rPr>
              <a:t>BNDESRegistry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LegalEntityMapping</a:t>
            </a:r>
            <a:r>
              <a:rPr lang="pt-BR" dirty="0">
                <a:solidFill>
                  <a:srgbClr val="000000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De forma análoga aos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mudança do </a:t>
            </a:r>
            <a:r>
              <a:rPr lang="pt-BR" dirty="0" err="1">
                <a:solidFill>
                  <a:srgbClr val="000000"/>
                </a:solidFill>
              </a:rPr>
              <a:t>Remedy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poderm</a:t>
            </a:r>
            <a:r>
              <a:rPr lang="pt-BR" dirty="0">
                <a:solidFill>
                  <a:srgbClr val="000000"/>
                </a:solidFill>
              </a:rPr>
              <a:t> existir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alguns tipos de scripts de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futuro. </a:t>
            </a:r>
          </a:p>
        </p:txBody>
      </p:sp>
    </p:spTree>
    <p:extLst>
      <p:ext uri="{BB962C8B-B14F-4D97-AF65-F5344CB8AC3E}">
        <p14:creationId xmlns:p14="http://schemas.microsoft.com/office/powerpoint/2010/main" val="112328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00012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método upgrade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mudar o código de um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</a:t>
            </a:r>
            <a:r>
              <a:rPr lang="pt-BR" dirty="0">
                <a:solidFill>
                  <a:srgbClr val="000000"/>
                </a:solidFill>
              </a:rPr>
              <a:t> (exemplo, criar novo método, alterar ou excluir algo) é necessário </a:t>
            </a:r>
            <a:r>
              <a:rPr lang="pt-BR" dirty="0" err="1">
                <a:solidFill>
                  <a:srgbClr val="000000"/>
                </a:solidFill>
              </a:rPr>
              <a:t>deployar</a:t>
            </a:r>
            <a:r>
              <a:rPr lang="pt-BR" dirty="0">
                <a:solidFill>
                  <a:srgbClr val="000000"/>
                </a:solidFill>
              </a:rPr>
              <a:t> novo contrato, alterar variáveis cruzadas de referência e, se necessário,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referências entre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, é necessário alterar os </a:t>
            </a:r>
            <a:r>
              <a:rPr lang="pt-BR" dirty="0" err="1">
                <a:solidFill>
                  <a:srgbClr val="000000"/>
                </a:solidFill>
              </a:rPr>
              <a:t>handlers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 externa é necessário chamar o resolver para mudar o endereço do contrato (ver Upgrader3)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atualizados que não estão no Resolver devem ser pausados no próprio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.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no Resolver são pausados pelo próprio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Atualização de dados pode ser realizada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ou via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O mais simples e seguro é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dado que ele já sabe como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Mudança de dados não muda chaves, apenas valores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A mudança via métodos de set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é perigosa já que o script 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terá que calcular o </a:t>
            </a:r>
            <a:r>
              <a:rPr lang="pt-BR" dirty="0" err="1">
                <a:solidFill>
                  <a:srgbClr val="000000"/>
                </a:solidFill>
              </a:rPr>
              <a:t>hash</a:t>
            </a:r>
            <a:r>
              <a:rPr lang="pt-BR" dirty="0">
                <a:solidFill>
                  <a:srgbClr val="000000"/>
                </a:solidFill>
              </a:rPr>
              <a:t> da chave e só é necessária no caso de os métodos do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não conseguirem atualizar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Atualizar de estrutura de dados implica na criação de novos </a:t>
            </a:r>
            <a:r>
              <a:rPr lang="pt-BR" dirty="0" err="1">
                <a:solidFill>
                  <a:srgbClr val="000000"/>
                </a:solidFill>
              </a:rPr>
              <a:t>Mappings</a:t>
            </a:r>
            <a:r>
              <a:rPr lang="pt-BR" dirty="0">
                <a:solidFill>
                  <a:srgbClr val="000000"/>
                </a:solidFill>
              </a:rPr>
              <a:t> que saibam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a nova estrutura. A nova estrutura de dados demanda análise das chaves, no mapeamento de chave-valor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15401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Alternativas para implementação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Criar novo contrato e apontar para dados de contrato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Código mais complexo a longo prazo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Ter um “set </a:t>
            </a:r>
            <a:r>
              <a:rPr lang="pt-BR" dirty="0" err="1">
                <a:solidFill>
                  <a:srgbClr val="FF0000"/>
                </a:solidFill>
              </a:rPr>
              <a:t>onlymodificador</a:t>
            </a:r>
            <a:r>
              <a:rPr lang="pt-BR" dirty="0">
                <a:solidFill>
                  <a:srgbClr val="FF0000"/>
                </a:solidFill>
              </a:rPr>
              <a:t>” para todos os atributos de ponteiros e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não tem o script de mudança, como é padrão em processos de mudança tipo o ITIL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Eventos nos sets, que deve receber </a:t>
            </a:r>
            <a:r>
              <a:rPr lang="pt-BR" dirty="0" err="1">
                <a:solidFill>
                  <a:srgbClr val="FF0000"/>
                </a:solidFill>
              </a:rPr>
              <a:t>cmo</a:t>
            </a:r>
            <a:r>
              <a:rPr lang="pt-BR" dirty="0">
                <a:solidFill>
                  <a:srgbClr val="FF0000"/>
                </a:solidFill>
              </a:rPr>
              <a:t> atributo a explicação da mudança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O script poderia ser off-</a:t>
            </a:r>
            <a:r>
              <a:rPr lang="pt-BR" dirty="0" err="1">
                <a:solidFill>
                  <a:srgbClr val="FF0000"/>
                </a:solidFill>
              </a:rPr>
              <a:t>chain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Mais transações, o que implica mais custo e mais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Cases do 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3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" y="372813"/>
            <a:ext cx="7287493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8631" y="544303"/>
            <a:ext cx="1946933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999191" y="3539218"/>
            <a:ext cx="2680901" cy="2474232"/>
            <a:chOff x="4534696" y="2817177"/>
            <a:chExt cx="2859021" cy="2725173"/>
          </a:xfrm>
        </p:grpSpPr>
        <p:cxnSp>
          <p:nvCxnSpPr>
            <p:cNvPr id="6" name="Conector reto 5"/>
            <p:cNvCxnSpPr/>
            <p:nvPr/>
          </p:nvCxnSpPr>
          <p:spPr>
            <a:xfrm flipH="1" flipV="1">
              <a:off x="6208078" y="3970396"/>
              <a:ext cx="399196" cy="399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4696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16995" y="2817177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07274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ector reto 9"/>
            <p:cNvCxnSpPr/>
            <p:nvPr/>
          </p:nvCxnSpPr>
          <p:spPr>
            <a:xfrm flipV="1">
              <a:off x="5321139" y="3963101"/>
              <a:ext cx="406491" cy="406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524384" y="4901726"/>
              <a:ext cx="8832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tângulo 44"/>
          <p:cNvSpPr/>
          <p:nvPr/>
        </p:nvSpPr>
        <p:spPr>
          <a:xfrm>
            <a:off x="-76872" y="1462489"/>
            <a:ext cx="56683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Blockchain</a:t>
            </a:r>
            <a:r>
              <a:rPr lang="pt-BR" sz="3600" dirty="0"/>
              <a:t> </a:t>
            </a:r>
            <a:r>
              <a:rPr lang="pt-BR" sz="3600" dirty="0" err="1"/>
              <a:t>assures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a </a:t>
            </a:r>
            <a:r>
              <a:rPr lang="pt-BR" sz="3600" dirty="0" err="1"/>
              <a:t>transaction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code</a:t>
            </a:r>
            <a:endParaRPr lang="pt-BR" sz="3600" dirty="0"/>
          </a:p>
        </p:txBody>
      </p:sp>
      <p:sp>
        <p:nvSpPr>
          <p:cNvPr id="46" name="Retângulo 45"/>
          <p:cNvSpPr/>
          <p:nvPr/>
        </p:nvSpPr>
        <p:spPr>
          <a:xfrm>
            <a:off x="5783767" y="1171448"/>
            <a:ext cx="6096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How</a:t>
            </a:r>
            <a:r>
              <a:rPr lang="pt-BR" sz="3600" dirty="0"/>
              <a:t> </a:t>
            </a:r>
            <a:r>
              <a:rPr lang="pt-BR" sz="3600" dirty="0" err="1"/>
              <a:t>to</a:t>
            </a:r>
            <a:r>
              <a:rPr lang="pt-BR" sz="3600" dirty="0"/>
              <a:t> </a:t>
            </a:r>
            <a:r>
              <a:rPr lang="pt-BR" sz="3600" dirty="0" err="1"/>
              <a:t>assure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legislation</a:t>
            </a:r>
            <a:r>
              <a:rPr lang="pt-BR" sz="3600" dirty="0"/>
              <a:t>? </a:t>
            </a:r>
            <a:r>
              <a:rPr lang="pt-BR" sz="3600" dirty="0" err="1"/>
              <a:t>What</a:t>
            </a:r>
            <a:r>
              <a:rPr lang="pt-BR" sz="3600" dirty="0"/>
              <a:t> </a:t>
            </a:r>
            <a:r>
              <a:rPr lang="pt-BR" sz="3600" dirty="0" err="1"/>
              <a:t>can</a:t>
            </a:r>
            <a:r>
              <a:rPr lang="pt-BR" sz="3600" dirty="0"/>
              <a:t> </a:t>
            </a:r>
            <a:r>
              <a:rPr lang="pt-BR" sz="3600" dirty="0" err="1"/>
              <a:t>be</a:t>
            </a:r>
            <a:r>
              <a:rPr lang="pt-BR" sz="3600" dirty="0"/>
              <a:t> </a:t>
            </a:r>
            <a:r>
              <a:rPr lang="pt-BR" sz="3600" dirty="0" err="1"/>
              <a:t>done</a:t>
            </a:r>
            <a:r>
              <a:rPr lang="pt-BR" sz="3600" dirty="0"/>
              <a:t> </a:t>
            </a:r>
            <a:r>
              <a:rPr lang="pt-BR" sz="3600" dirty="0" err="1"/>
              <a:t>when</a:t>
            </a:r>
            <a:r>
              <a:rPr lang="pt-BR" sz="3600" dirty="0"/>
              <a:t> a </a:t>
            </a:r>
            <a:r>
              <a:rPr lang="pt-BR" sz="3600" dirty="0" err="1"/>
              <a:t>legislation</a:t>
            </a:r>
            <a:r>
              <a:rPr lang="pt-BR" sz="3600" dirty="0"/>
              <a:t> </a:t>
            </a:r>
            <a:r>
              <a:rPr lang="pt-BR" sz="3600" dirty="0" err="1"/>
              <a:t>is</a:t>
            </a:r>
            <a:r>
              <a:rPr lang="pt-BR" sz="3600" dirty="0"/>
              <a:t> </a:t>
            </a:r>
            <a:r>
              <a:rPr lang="pt-BR" sz="3600" dirty="0" err="1"/>
              <a:t>changed</a:t>
            </a:r>
            <a:r>
              <a:rPr lang="pt-BR" sz="36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132D1-009C-2D4C-AD35-1124253A2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57" y="3992156"/>
            <a:ext cx="5296210" cy="22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879351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Desvantagens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Execução de transações custa mais gás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consegue ser ERC20 </a:t>
            </a:r>
            <a:r>
              <a:rPr lang="pt-BR" dirty="0" err="1"/>
              <a:t>token</a:t>
            </a:r>
            <a:r>
              <a:rPr lang="pt-BR" dirty="0"/>
              <a:t> a ser utilizado em </a:t>
            </a:r>
            <a:r>
              <a:rPr lang="pt-BR" dirty="0" err="1"/>
              <a:t>exchange</a:t>
            </a:r>
            <a:r>
              <a:rPr lang="pt-BR" dirty="0"/>
              <a:t> porque precisa sempre achar qual o endereço atual pelo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leitura direta dos dados fica mais difícil. Precisa de </a:t>
            </a:r>
            <a:r>
              <a:rPr lang="pt-BR" dirty="0" err="1"/>
              <a:t>mapping</a:t>
            </a:r>
            <a:r>
              <a:rPr lang="pt-BR" dirty="0"/>
              <a:t> para entender os dados. O contraponto disso é o monitoramento por eventos (e não por dados diretamente).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Deixa cliente da aplicação mais complexo por introduzir o conceito do Resolver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Discutir com o usuário da aplicação interage com o contrato. Frequência que precisa verificar o endereço no Resolver. O cliente verá um erro se o endereço do contrato for atualizado então pode decidir arriscar não ficar constantemente consultando o Resolver.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4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3238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 discussões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Caso The DAO e o que ocorreria se existisse o framework de upgrade?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Como seria a migração do ENS?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Quando é necessário criar um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? Alguns parâmetros: assinado por um usuário do processo, tem um relacionamento 1:n. Casos mais simples podem não ter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 ou nem mesmo ser armazenados no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Resolver poderia ser ponto único de contato com a aplicação (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r>
              <a:rPr lang="pt-BR" dirty="0">
                <a:solidFill>
                  <a:srgbClr val="FF0000"/>
                </a:solidFill>
              </a:rPr>
              <a:t>) ou ser apenas direcionador para caminho atual de cada contrato.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0000"/>
                </a:solidFill>
              </a:rPr>
              <a:t>Migrations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x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PreUpgraders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Comparar código de um exemplo sem e com estrutura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É possível limitar uma parte que nunca seria alterada? Mesmo que seja via princípios no uso </a:t>
            </a:r>
            <a:r>
              <a:rPr lang="pt-BR">
                <a:solidFill>
                  <a:srgbClr val="FF0000"/>
                </a:solidFill>
              </a:rPr>
              <a:t>do framework?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8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592"/>
            <a:ext cx="12192000" cy="549704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" y="-40311"/>
            <a:ext cx="12193200" cy="5497200"/>
          </a:xfrm>
          <a:prstGeom prst="rect">
            <a:avLst/>
          </a:prstGeom>
          <a:solidFill>
            <a:srgbClr val="0043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579669" y="1156734"/>
            <a:ext cx="3678006" cy="351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800" dirty="0">
                <a:solidFill>
                  <a:schemeClr val="bg1"/>
                </a:solidFill>
                <a:cs typeface="Arial" panose="020B0604020202020204" pitchFamily="34" charset="0"/>
              </a:rPr>
              <a:t>Obrigado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!</a:t>
            </a: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endParaRPr lang="pt-BR" altLang="pt-BR" sz="27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700" dirty="0" err="1">
                <a:solidFill>
                  <a:schemeClr val="bg1"/>
                </a:solidFill>
                <a:cs typeface="Arial" panose="020B0604020202020204" pitchFamily="34" charset="0"/>
              </a:rPr>
              <a:t>Blockchain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 Team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glads@bndes.gov.br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josej@bndes.gov.br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marcio.onodera@bndes.gov.br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suzana@bndes.gov.br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vanessa@bndes.gov.br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899500" y="1160380"/>
            <a:ext cx="2989130" cy="2100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bndes.imprensa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bndes_imprensa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bndesgovbr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slideshare.net/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561" y="1198480"/>
            <a:ext cx="582177" cy="2148657"/>
          </a:xfrm>
          <a:prstGeom prst="rect">
            <a:avLst/>
          </a:prstGeom>
        </p:spPr>
      </p:pic>
      <p:pic>
        <p:nvPicPr>
          <p:cNvPr id="24" name="Imagem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14" y="5813397"/>
            <a:ext cx="5882305" cy="70040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3543" y="1102324"/>
            <a:ext cx="582177" cy="541301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102366" y="1122952"/>
            <a:ext cx="4701750" cy="3629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website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</a:p>
          <a:p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de Atendimento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0800 702 6337</a:t>
            </a:r>
          </a:p>
          <a:p>
            <a:pPr>
              <a:spcBef>
                <a:spcPts val="120"/>
              </a:spcBef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+55 21 2172 6337 </a:t>
            </a:r>
          </a:p>
          <a:p>
            <a:pPr>
              <a:spcBef>
                <a:spcPts val="120"/>
              </a:spcBef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Ouvidoria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0800 702 6307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www.bndes.gov.br/ouvidoria</a:t>
            </a:r>
          </a:p>
          <a:p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/faleconosco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3132917"/>
            <a:ext cx="427679" cy="427679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1899576"/>
            <a:ext cx="427679" cy="42767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74" y="4014928"/>
            <a:ext cx="434315" cy="4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193265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80BF-0825-3B4B-A1E9-6F892C61A0A6}"/>
              </a:ext>
            </a:extLst>
          </p:cNvPr>
          <p:cNvSpPr/>
          <p:nvPr/>
        </p:nvSpPr>
        <p:spPr>
          <a:xfrm>
            <a:off x="341318" y="1379837"/>
            <a:ext cx="700296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setBNDESFee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percentual, 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description)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require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(percentual &lt;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"Valor de Fee </a:t>
            </a:r>
            <a:r>
              <a:rPr lang="en-US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maior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 que 100%"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percentual;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emit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ManualIntervention_Fee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(percentual, description);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CaixaDeTexto 19">
            <a:extLst>
              <a:ext uri="{FF2B5EF4-FFF2-40B4-BE49-F238E27FC236}">
                <a16:creationId xmlns:a16="http://schemas.microsoft.com/office/drawing/2014/main" id="{FFE0F24B-9F5E-FD43-BD9F-E08D6BA089D3}"/>
              </a:ext>
            </a:extLst>
          </p:cNvPr>
          <p:cNvSpPr txBox="1"/>
          <p:nvPr/>
        </p:nvSpPr>
        <p:spPr>
          <a:xfrm>
            <a:off x="341317" y="2682524"/>
            <a:ext cx="11389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spefic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onlyOwner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multisig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wallet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promoting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69008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74900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25090" y="1098055"/>
            <a:ext cx="105565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1: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framework, it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2: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04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data </a:t>
            </a:r>
            <a:r>
              <a:rPr lang="pt-BR" sz="2400" dirty="0" err="1"/>
              <a:t>stored</a:t>
            </a:r>
            <a:r>
              <a:rPr lang="pt-BR" sz="2400" dirty="0"/>
              <a:t> in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structure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data,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(e.g., </a:t>
            </a:r>
            <a:r>
              <a:rPr lang="pt-BR" sz="2400" dirty="0" err="1"/>
              <a:t>changing</a:t>
            </a:r>
            <a:r>
              <a:rPr lang="pt-BR" sz="2400" dirty="0"/>
              <a:t>, </a:t>
            </a:r>
            <a:r>
              <a:rPr lang="pt-BR" sz="2400" dirty="0" err="1"/>
              <a:t>adding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removing</a:t>
            </a:r>
            <a:r>
              <a:rPr lang="pt-BR" sz="2400" dirty="0"/>
              <a:t> new </a:t>
            </a:r>
            <a:r>
              <a:rPr lang="pt-BR" sz="2400" dirty="0" err="1"/>
              <a:t>functions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variables</a:t>
            </a:r>
            <a:r>
              <a:rPr lang="pt-BR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Preserve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history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interaction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.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done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promoting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reuse </a:t>
            </a:r>
            <a:r>
              <a:rPr lang="pt-BR" sz="2400" dirty="0" err="1"/>
              <a:t>of</a:t>
            </a:r>
            <a:r>
              <a:rPr lang="pt-BR" sz="2400" dirty="0"/>
              <a:t> data </a:t>
            </a:r>
            <a:r>
              <a:rPr lang="pt-BR" sz="2400" dirty="0" err="1"/>
              <a:t>already</a:t>
            </a:r>
            <a:r>
              <a:rPr lang="pt-BR" sz="2400" dirty="0"/>
              <a:t> </a:t>
            </a:r>
            <a:r>
              <a:rPr lang="pt-BR" sz="2400" dirty="0" err="1"/>
              <a:t>saved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 </a:t>
            </a:r>
            <a:r>
              <a:rPr lang="pt-BR" sz="2400" dirty="0" err="1"/>
              <a:t>when</a:t>
            </a:r>
            <a:r>
              <a:rPr lang="pt-BR" sz="2400" dirty="0"/>
              <a:t> </a:t>
            </a:r>
            <a:r>
              <a:rPr lang="pt-BR" sz="2400" dirty="0" err="1"/>
              <a:t>upgrading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.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words</a:t>
            </a:r>
            <a:r>
              <a:rPr lang="pt-BR" sz="2400" dirty="0"/>
              <a:t>, </a:t>
            </a:r>
            <a:r>
              <a:rPr lang="pt-BR" sz="2400" dirty="0" err="1"/>
              <a:t>avoiding</a:t>
            </a:r>
            <a:r>
              <a:rPr lang="pt-BR" sz="2400" dirty="0"/>
              <a:t> data </a:t>
            </a:r>
            <a:r>
              <a:rPr lang="pt-BR" sz="2400" dirty="0" err="1"/>
              <a:t>migration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new </a:t>
            </a:r>
            <a:r>
              <a:rPr lang="pt-BR" sz="2400" dirty="0" err="1"/>
              <a:t>contracts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point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query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adresses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relying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Preserve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readability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upgrades.</a:t>
            </a:r>
          </a:p>
          <a:p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execute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overhead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Every</a:t>
            </a:r>
            <a:r>
              <a:rPr lang="pt-BR" sz="2400" dirty="0"/>
              <a:t> </a:t>
            </a:r>
            <a:r>
              <a:rPr lang="pt-BR" sz="2400" dirty="0" err="1"/>
              <a:t>step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a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defined</a:t>
            </a:r>
            <a:r>
              <a:rPr lang="pt-BR" sz="2400" dirty="0"/>
              <a:t> </a:t>
            </a:r>
            <a:r>
              <a:rPr lang="pt-BR" sz="2400" dirty="0" err="1"/>
              <a:t>before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r>
              <a:rPr lang="pt-BR" sz="2400" dirty="0"/>
              <a:t>. (scripts)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Prevent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without</a:t>
            </a:r>
            <a:r>
              <a:rPr lang="pt-BR" sz="2400" dirty="0"/>
              <a:t> </a:t>
            </a:r>
            <a:r>
              <a:rPr lang="pt-BR" sz="2400" dirty="0" err="1"/>
              <a:t>evaluating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management </a:t>
            </a:r>
            <a:r>
              <a:rPr lang="pt-BR" sz="2400" dirty="0" err="1"/>
              <a:t>process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Provide</a:t>
            </a:r>
            <a:r>
              <a:rPr lang="pt-BR" sz="2400" dirty="0"/>
              <a:t> total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proposed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what</a:t>
            </a:r>
            <a:r>
              <a:rPr lang="pt-BR" sz="2400" dirty="0"/>
              <a:t> </a:t>
            </a:r>
            <a:r>
              <a:rPr lang="pt-BR" sz="2400" dirty="0" err="1"/>
              <a:t>happens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two</a:t>
            </a:r>
            <a:r>
              <a:rPr lang="pt-BR" sz="2400" dirty="0"/>
              <a:t> </a:t>
            </a:r>
            <a:r>
              <a:rPr lang="pt-BR" sz="2400" dirty="0" err="1"/>
              <a:t>types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: (a)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that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approved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(b)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automatic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a communication </a:t>
            </a:r>
            <a:r>
              <a:rPr lang="pt-BR" sz="2400" dirty="0" err="1"/>
              <a:t>channel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inform</a:t>
            </a:r>
            <a:r>
              <a:rPr lang="pt-BR" sz="2400" dirty="0"/>
              <a:t> </a:t>
            </a:r>
            <a:r>
              <a:rPr lang="pt-BR" sz="2400" dirty="0" err="1"/>
              <a:t>interesting</a:t>
            </a:r>
            <a:r>
              <a:rPr lang="pt-BR" sz="2400" dirty="0"/>
              <a:t> </a:t>
            </a:r>
            <a:r>
              <a:rPr lang="pt-BR" sz="2400" dirty="0" err="1"/>
              <a:t>parties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lifecycle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Only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instance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each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valid</a:t>
            </a:r>
            <a:r>
              <a:rPr lang="pt-BR" sz="2400" dirty="0"/>
              <a:t> in a </a:t>
            </a:r>
            <a:r>
              <a:rPr lang="pt-BR" sz="2400" dirty="0" err="1"/>
              <a:t>given</a:t>
            </a:r>
            <a:r>
              <a:rPr lang="pt-BR" sz="2400" dirty="0"/>
              <a:t> </a:t>
            </a:r>
            <a:r>
              <a:rPr lang="pt-BR" sz="2400" dirty="0" err="1"/>
              <a:t>moment</a:t>
            </a:r>
            <a:r>
              <a:rPr lang="pt-BR" sz="2400" dirty="0"/>
              <a:t> 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5C7A067D-73ED-0743-B842-4DE72E8C7ACD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6395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308866"/>
            <a:ext cx="111103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Podem existir mais de uma mudança em andamento e as mudanças criadas depois podem ser previamente aprovadas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poder ser dividida em mais de um script de </a:t>
            </a:r>
            <a:r>
              <a:rPr lang="pt-BR" sz="2000" u="none" dirty="0" err="1"/>
              <a:t>upgrader</a:t>
            </a:r>
            <a:r>
              <a:rPr lang="pt-BR" sz="2000" u="none" dirty="0"/>
              <a:t> pelos seguintes motivos: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dirty="0"/>
              <a:t>Coordenar a mudança com itens que estão ocorrendo off-</a:t>
            </a:r>
            <a:r>
              <a:rPr lang="pt-BR" sz="1600" dirty="0" err="1"/>
              <a:t>chain</a:t>
            </a:r>
            <a:endParaRPr lang="pt-B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u="none" dirty="0"/>
              <a:t>Limitação máxima de um contrato de </a:t>
            </a:r>
            <a:r>
              <a:rPr lang="pt-BR" sz="1600" u="none" dirty="0" err="1"/>
              <a:t>upgrader</a:t>
            </a:r>
            <a:r>
              <a:rPr lang="pt-BR" sz="1600" u="none" dirty="0"/>
              <a:t> imposto pela rede </a:t>
            </a:r>
            <a:r>
              <a:rPr lang="pt-BR" sz="1600" u="none" dirty="0" err="1"/>
              <a:t>Ethereum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ser executada em ordem de seus scripts de upgrade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Deve ser possível cancelar uma mudança ainda não implementada ou no meio de sua implementação (nesse caso, cancela apenas os scripts não executados)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Obs.: O processo de mudança é robusto, envolve um número reduzido de votantes e é esperado que seja utilizado eventualmente (e não frequentemente).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8E1FB1-72DF-5545-818C-EC368B2DD23B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8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decide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share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responsibility</a:t>
            </a:r>
            <a:r>
              <a:rPr lang="pt-BR" sz="2400" dirty="0"/>
              <a:t> </a:t>
            </a:r>
            <a:r>
              <a:rPr lang="pt-BR" sz="2400" dirty="0" err="1"/>
              <a:t>among</a:t>
            </a:r>
            <a:r>
              <a:rPr lang="pt-BR" sz="2400" dirty="0"/>
              <a:t> </a:t>
            </a:r>
            <a:r>
              <a:rPr lang="pt-BR" sz="2400" dirty="0" err="1"/>
              <a:t>who</a:t>
            </a:r>
            <a:r>
              <a:rPr lang="pt-BR" sz="2400" dirty="0"/>
              <a:t> are </a:t>
            </a:r>
            <a:r>
              <a:rPr lang="pt-BR" sz="2400" dirty="0" err="1"/>
              <a:t>responsible</a:t>
            </a:r>
            <a:r>
              <a:rPr lang="pt-BR" sz="2400" dirty="0"/>
              <a:t> for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voting</a:t>
            </a:r>
            <a:r>
              <a:rPr lang="pt-BR" sz="2400" dirty="0"/>
              <a:t> </a:t>
            </a:r>
            <a:r>
              <a:rPr lang="pt-BR" sz="2400" dirty="0" err="1"/>
              <a:t>process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trust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members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identified</a:t>
            </a:r>
            <a:r>
              <a:rPr lang="pt-BR" sz="2400" dirty="0"/>
              <a:t> (</a:t>
            </a:r>
            <a:r>
              <a:rPr lang="pt-BR" sz="2400" dirty="0" err="1"/>
              <a:t>ethereum</a:t>
            </a:r>
            <a:r>
              <a:rPr lang="pt-BR" sz="2400" dirty="0"/>
              <a:t> </a:t>
            </a:r>
            <a:r>
              <a:rPr lang="pt-BR" sz="2400" dirty="0" err="1"/>
              <a:t>addresses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,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identity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r>
              <a:rPr lang="pt-BR" sz="2400" dirty="0">
                <a:solidFill>
                  <a:schemeClr val="accent1"/>
                </a:solidFill>
              </a:rPr>
              <a:t>Note: The </a:t>
            </a:r>
            <a:r>
              <a:rPr lang="pt-BR" sz="2400" dirty="0" err="1">
                <a:solidFill>
                  <a:schemeClr val="accent1"/>
                </a:solidFill>
              </a:rPr>
              <a:t>first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application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also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considered</a:t>
            </a:r>
            <a:r>
              <a:rPr lang="pt-BR" sz="2400" dirty="0">
                <a:solidFill>
                  <a:schemeClr val="accent1"/>
                </a:solidFill>
              </a:rPr>
              <a:t> a </a:t>
            </a:r>
            <a:r>
              <a:rPr lang="pt-BR" sz="2400" dirty="0" err="1">
                <a:solidFill>
                  <a:schemeClr val="accent1"/>
                </a:solidFill>
              </a:rPr>
              <a:t>change</a:t>
            </a:r>
            <a:r>
              <a:rPr lang="pt-BR" sz="2400" dirty="0">
                <a:solidFill>
                  <a:schemeClr val="accent1"/>
                </a:solidFill>
              </a:rPr>
              <a:t>. In </a:t>
            </a:r>
            <a:r>
              <a:rPr lang="pt-BR" sz="2400" dirty="0" err="1">
                <a:solidFill>
                  <a:schemeClr val="accent1"/>
                </a:solidFill>
              </a:rPr>
              <a:t>this</a:t>
            </a:r>
            <a:r>
              <a:rPr lang="pt-BR" sz="2400" dirty="0">
                <a:solidFill>
                  <a:schemeClr val="accent1"/>
                </a:solidFill>
              </a:rPr>
              <a:t> case,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governance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body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share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responsibility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deployed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code</a:t>
            </a:r>
            <a:r>
              <a:rPr lang="pt-BR" sz="24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66915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Uma vez criada uma mudança, seus votantes não mudam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possível modificar o voto se a votação ainda estiver em aberto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cada votação, apenas quem criou a estrutura de governança pode fechar a votação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 papel específico pode incluir ou remover membros na estrutura de governança</a:t>
            </a:r>
            <a:endParaRPr lang="pt-B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votantes de cada mudança no futuro podem ser um subconjunto das pessoas que podem votar na estrutura de governança (avaliar)</a:t>
            </a:r>
          </a:p>
          <a:p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37540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ema do Office">
  <a:themeElements>
    <a:clrScheme name="BNDES_PALETA 1B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FFD500"/>
      </a:accent3>
      <a:accent4>
        <a:srgbClr val="52BBB5"/>
      </a:accent4>
      <a:accent5>
        <a:srgbClr val="759CB8"/>
      </a:accent5>
      <a:accent6>
        <a:srgbClr val="E753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54344</TotalTime>
  <Words>2526</Words>
  <Application>Microsoft Macintosh PowerPoint</Application>
  <PresentationFormat>Widescreen</PresentationFormat>
  <Paragraphs>239</Paragraphs>
  <Slides>22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Courier New</vt:lpstr>
      <vt:lpstr>Menlo</vt:lpstr>
      <vt:lpstr>Segoe UI Semibold</vt:lpstr>
      <vt:lpstr>4_Tema do Office</vt:lpstr>
      <vt:lpstr>6_Tema do Office</vt:lpstr>
      <vt:lpstr>1_Tema do Office</vt:lpstr>
      <vt:lpstr>2_Tema do Office</vt:lpstr>
      <vt:lpstr>5_Tema do Office</vt:lpstr>
      <vt:lpstr>3_Tema do Office</vt:lpstr>
      <vt:lpstr>7_Tema do Office</vt:lpstr>
      <vt:lpstr>9_Tema do Office</vt:lpstr>
      <vt:lpstr>10_Tema do Office</vt:lpstr>
      <vt:lpstr>8_Tema do Office</vt:lpstr>
      <vt:lpstr>11_Tema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valerie</dc:creator>
  <cp:lastModifiedBy>jb445</cp:lastModifiedBy>
  <cp:revision>1530</cp:revision>
  <cp:lastPrinted>2019-01-18T21:49:00Z</cp:lastPrinted>
  <dcterms:created xsi:type="dcterms:W3CDTF">2017-01-27T15:57:15Z</dcterms:created>
  <dcterms:modified xsi:type="dcterms:W3CDTF">2020-04-28T13:44:10Z</dcterms:modified>
</cp:coreProperties>
</file>